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62" r:id="rId3"/>
    <p:sldId id="263" r:id="rId4"/>
    <p:sldId id="264" r:id="rId5"/>
    <p:sldId id="268" r:id="rId6"/>
    <p:sldId id="267" r:id="rId7"/>
    <p:sldId id="266" r:id="rId8"/>
    <p:sldId id="265" r:id="rId9"/>
    <p:sldId id="269" r:id="rId10"/>
    <p:sldId id="270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214" autoAdjust="0"/>
  </p:normalViewPr>
  <p:slideViewPr>
    <p:cSldViewPr showGuides="1">
      <p:cViewPr varScale="1">
        <p:scale>
          <a:sx n="93" d="100"/>
          <a:sy n="93" d="100"/>
        </p:scale>
        <p:origin x="-42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086E86-2A3E-4C5E-B2CC-E3D80102F1FD}" type="datetimeFigureOut">
              <a:rPr lang="en-US" smtClean="0"/>
              <a:pPr/>
              <a:t>2/23/2010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D8537D-404F-4A27-B9A2-F4929CE0175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7200" marR="0" indent="-228600" algn="just">
              <a:spcBef>
                <a:spcPts val="0"/>
              </a:spcBef>
              <a:spcAft>
                <a:spcPts val="600"/>
              </a:spcAft>
            </a:pPr>
            <a:r>
              <a:rPr lang="en-US" sz="1200" dirty="0" smtClean="0">
                <a:latin typeface="Constantia"/>
                <a:ea typeface="Times New Roman"/>
                <a:cs typeface="Times New Roman"/>
              </a:rPr>
              <a:t>The My QuickBase page</a:t>
            </a:r>
          </a:p>
          <a:p>
            <a:endParaRPr lang="en-US" dirty="0"/>
          </a:p>
          <a:p>
            <a:pPr marL="342900" marR="0" lvl="0" indent="-342900" algn="just">
              <a:spcBef>
                <a:spcPts val="0"/>
              </a:spcBef>
              <a:spcAft>
                <a:spcPts val="600"/>
              </a:spcAft>
              <a:buFont typeface="+mj-lt"/>
              <a:buAutoNum type="romanLcPeriod"/>
              <a:tabLst>
                <a:tab pos="228600" algn="l"/>
                <a:tab pos="457200" algn="l"/>
              </a:tabLst>
            </a:pPr>
            <a:r>
              <a:rPr lang="en-US" sz="1200" dirty="0" smtClean="0">
                <a:latin typeface="Constantia"/>
                <a:ea typeface="Times New Roman"/>
                <a:cs typeface="Times New Roman"/>
              </a:rPr>
              <a:t>Says “My QuickBase” at the upper left corner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D8537D-404F-4A27-B9A2-F4929CE01752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7200" marR="0" indent="-228600" algn="just">
              <a:spcBef>
                <a:spcPts val="0"/>
              </a:spcBef>
              <a:spcAft>
                <a:spcPts val="600"/>
              </a:spcAft>
            </a:pPr>
            <a:r>
              <a:rPr lang="en-US" sz="1200" dirty="0" smtClean="0">
                <a:latin typeface="Constantia"/>
                <a:ea typeface="Times New Roman"/>
                <a:cs typeface="Times New Roman"/>
              </a:rPr>
              <a:t>The My QuickBase page</a:t>
            </a:r>
          </a:p>
          <a:p>
            <a:endParaRPr lang="en-US" dirty="0"/>
          </a:p>
          <a:p>
            <a:pPr marL="342900" marR="0" lvl="0" indent="-342900" algn="just">
              <a:spcBef>
                <a:spcPts val="0"/>
              </a:spcBef>
              <a:spcAft>
                <a:spcPts val="600"/>
              </a:spcAft>
              <a:buFont typeface="+mj-lt"/>
              <a:buAutoNum type="romanLcPeriod"/>
              <a:tabLst>
                <a:tab pos="228600" algn="l"/>
                <a:tab pos="457200" algn="l"/>
              </a:tabLst>
            </a:pPr>
            <a:r>
              <a:rPr lang="en-US" sz="1200" dirty="0" smtClean="0">
                <a:latin typeface="Constantia"/>
                <a:ea typeface="Times New Roman"/>
                <a:cs typeface="Times New Roman"/>
              </a:rPr>
              <a:t>Says “My QuickBase” at the upper left corner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D8537D-404F-4A27-B9A2-F4929CE0175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7200" marR="0" indent="-228600" algn="just">
              <a:spcBef>
                <a:spcPts val="0"/>
              </a:spcBef>
              <a:spcAft>
                <a:spcPts val="600"/>
              </a:spcAft>
            </a:pPr>
            <a:r>
              <a:rPr lang="en-US" sz="1200" dirty="0" smtClean="0">
                <a:latin typeface="Constantia"/>
                <a:ea typeface="Times New Roman"/>
                <a:cs typeface="Times New Roman"/>
              </a:rPr>
              <a:t>The My QuickBase page</a:t>
            </a:r>
          </a:p>
          <a:p>
            <a:endParaRPr lang="en-US" dirty="0"/>
          </a:p>
          <a:p>
            <a:pPr marL="342900" marR="0" lvl="0" indent="-342900" algn="just">
              <a:spcBef>
                <a:spcPts val="0"/>
              </a:spcBef>
              <a:spcAft>
                <a:spcPts val="600"/>
              </a:spcAft>
              <a:buFont typeface="+mj-lt"/>
              <a:buAutoNum type="romanLcPeriod"/>
              <a:tabLst>
                <a:tab pos="228600" algn="l"/>
                <a:tab pos="457200" algn="l"/>
              </a:tabLst>
            </a:pPr>
            <a:r>
              <a:rPr lang="en-US" sz="1200" dirty="0" smtClean="0">
                <a:latin typeface="Constantia"/>
                <a:ea typeface="Times New Roman"/>
                <a:cs typeface="Times New Roman"/>
              </a:rPr>
              <a:t>Says “My QuickBase” at the upper left corner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D8537D-404F-4A27-B9A2-F4929CE01752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7200" marR="0" indent="-228600" algn="just">
              <a:spcBef>
                <a:spcPts val="0"/>
              </a:spcBef>
              <a:spcAft>
                <a:spcPts val="600"/>
              </a:spcAft>
            </a:pPr>
            <a:r>
              <a:rPr lang="en-US" sz="1200" dirty="0" smtClean="0">
                <a:latin typeface="Constantia"/>
                <a:ea typeface="Times New Roman"/>
                <a:cs typeface="Times New Roman"/>
              </a:rPr>
              <a:t>The My QuickBase page</a:t>
            </a:r>
          </a:p>
          <a:p>
            <a:endParaRPr lang="en-US" dirty="0"/>
          </a:p>
          <a:p>
            <a:pPr marL="342900" marR="0" lvl="0" indent="-342900" algn="just">
              <a:spcBef>
                <a:spcPts val="0"/>
              </a:spcBef>
              <a:spcAft>
                <a:spcPts val="600"/>
              </a:spcAft>
              <a:buFont typeface="+mj-lt"/>
              <a:buAutoNum type="romanLcPeriod"/>
              <a:tabLst>
                <a:tab pos="228600" algn="l"/>
                <a:tab pos="457200" algn="l"/>
              </a:tabLst>
            </a:pPr>
            <a:r>
              <a:rPr lang="en-US" sz="1200" dirty="0" smtClean="0">
                <a:latin typeface="Constantia"/>
                <a:ea typeface="Times New Roman"/>
                <a:cs typeface="Times New Roman"/>
              </a:rPr>
              <a:t>Says “My QuickBase” at the upper left corner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D8537D-404F-4A27-B9A2-F4929CE01752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7200" marR="0" indent="-228600" algn="just">
              <a:spcBef>
                <a:spcPts val="0"/>
              </a:spcBef>
              <a:spcAft>
                <a:spcPts val="600"/>
              </a:spcAft>
            </a:pPr>
            <a:r>
              <a:rPr lang="en-US" sz="1200" dirty="0" smtClean="0">
                <a:latin typeface="Constantia"/>
                <a:ea typeface="Times New Roman"/>
                <a:cs typeface="Times New Roman"/>
              </a:rPr>
              <a:t>The My QuickBase page</a:t>
            </a:r>
          </a:p>
          <a:p>
            <a:endParaRPr lang="en-US" dirty="0"/>
          </a:p>
          <a:p>
            <a:pPr marL="342900" marR="0" lvl="0" indent="-342900" algn="just">
              <a:spcBef>
                <a:spcPts val="0"/>
              </a:spcBef>
              <a:spcAft>
                <a:spcPts val="600"/>
              </a:spcAft>
              <a:buFont typeface="+mj-lt"/>
              <a:buAutoNum type="romanLcPeriod"/>
              <a:tabLst>
                <a:tab pos="228600" algn="l"/>
                <a:tab pos="457200" algn="l"/>
              </a:tabLst>
            </a:pPr>
            <a:r>
              <a:rPr lang="en-US" sz="1200" dirty="0" smtClean="0">
                <a:latin typeface="Constantia"/>
                <a:ea typeface="Times New Roman"/>
                <a:cs typeface="Times New Roman"/>
              </a:rPr>
              <a:t>Says “My QuickBase” at the upper left corner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D8537D-404F-4A27-B9A2-F4929CE01752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7200" marR="0" indent="-228600" algn="just">
              <a:spcBef>
                <a:spcPts val="0"/>
              </a:spcBef>
              <a:spcAft>
                <a:spcPts val="600"/>
              </a:spcAft>
            </a:pPr>
            <a:r>
              <a:rPr lang="en-US" sz="1200" dirty="0" smtClean="0">
                <a:latin typeface="Constantia"/>
                <a:ea typeface="Times New Roman"/>
                <a:cs typeface="Times New Roman"/>
              </a:rPr>
              <a:t>The My QuickBase page</a:t>
            </a:r>
          </a:p>
          <a:p>
            <a:endParaRPr lang="en-US" dirty="0"/>
          </a:p>
          <a:p>
            <a:pPr marL="342900" marR="0" lvl="0" indent="-342900" algn="just">
              <a:spcBef>
                <a:spcPts val="0"/>
              </a:spcBef>
              <a:spcAft>
                <a:spcPts val="600"/>
              </a:spcAft>
              <a:buFont typeface="+mj-lt"/>
              <a:buAutoNum type="romanLcPeriod"/>
              <a:tabLst>
                <a:tab pos="228600" algn="l"/>
                <a:tab pos="457200" algn="l"/>
              </a:tabLst>
            </a:pPr>
            <a:r>
              <a:rPr lang="en-US" sz="1200" dirty="0" smtClean="0">
                <a:latin typeface="Constantia"/>
                <a:ea typeface="Times New Roman"/>
                <a:cs typeface="Times New Roman"/>
              </a:rPr>
              <a:t>Says “My QuickBase” at the upper left corner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D8537D-404F-4A27-B9A2-F4929CE01752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7200" marR="0" indent="-228600" algn="just">
              <a:spcBef>
                <a:spcPts val="0"/>
              </a:spcBef>
              <a:spcAft>
                <a:spcPts val="600"/>
              </a:spcAft>
            </a:pPr>
            <a:r>
              <a:rPr lang="en-US" sz="1200" dirty="0" smtClean="0">
                <a:latin typeface="Constantia"/>
                <a:ea typeface="Times New Roman"/>
                <a:cs typeface="Times New Roman"/>
              </a:rPr>
              <a:t>The My QuickBase page</a:t>
            </a:r>
          </a:p>
          <a:p>
            <a:endParaRPr lang="en-US" dirty="0"/>
          </a:p>
          <a:p>
            <a:pPr marL="342900" marR="0" lvl="0" indent="-342900" algn="just">
              <a:spcBef>
                <a:spcPts val="0"/>
              </a:spcBef>
              <a:spcAft>
                <a:spcPts val="600"/>
              </a:spcAft>
              <a:buFont typeface="+mj-lt"/>
              <a:buAutoNum type="romanLcPeriod"/>
              <a:tabLst>
                <a:tab pos="228600" algn="l"/>
                <a:tab pos="457200" algn="l"/>
              </a:tabLst>
            </a:pPr>
            <a:r>
              <a:rPr lang="en-US" sz="1200" dirty="0" smtClean="0">
                <a:latin typeface="Constantia"/>
                <a:ea typeface="Times New Roman"/>
                <a:cs typeface="Times New Roman"/>
              </a:rPr>
              <a:t>Says “My QuickBase” at the upper left corner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D8537D-404F-4A27-B9A2-F4929CE01752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7200" marR="0" indent="-228600" algn="just">
              <a:spcBef>
                <a:spcPts val="0"/>
              </a:spcBef>
              <a:spcAft>
                <a:spcPts val="600"/>
              </a:spcAft>
            </a:pPr>
            <a:r>
              <a:rPr lang="en-US" sz="1200" dirty="0" smtClean="0">
                <a:latin typeface="Constantia"/>
                <a:ea typeface="Times New Roman"/>
                <a:cs typeface="Times New Roman"/>
              </a:rPr>
              <a:t>The My QuickBase page</a:t>
            </a:r>
          </a:p>
          <a:p>
            <a:endParaRPr lang="en-US" dirty="0"/>
          </a:p>
          <a:p>
            <a:pPr marL="342900" marR="0" lvl="0" indent="-342900" algn="just">
              <a:spcBef>
                <a:spcPts val="0"/>
              </a:spcBef>
              <a:spcAft>
                <a:spcPts val="600"/>
              </a:spcAft>
              <a:buFont typeface="+mj-lt"/>
              <a:buAutoNum type="romanLcPeriod"/>
              <a:tabLst>
                <a:tab pos="228600" algn="l"/>
                <a:tab pos="457200" algn="l"/>
              </a:tabLst>
            </a:pPr>
            <a:r>
              <a:rPr lang="en-US" sz="1200" dirty="0" smtClean="0">
                <a:latin typeface="Constantia"/>
                <a:ea typeface="Times New Roman"/>
                <a:cs typeface="Times New Roman"/>
              </a:rPr>
              <a:t>Says “My QuickBase” at the upper left corner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D8537D-404F-4A27-B9A2-F4929CE01752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7200" marR="0" indent="-228600" algn="just">
              <a:spcBef>
                <a:spcPts val="0"/>
              </a:spcBef>
              <a:spcAft>
                <a:spcPts val="600"/>
              </a:spcAft>
            </a:pPr>
            <a:r>
              <a:rPr lang="en-US" sz="1200" dirty="0" smtClean="0">
                <a:latin typeface="Constantia"/>
                <a:ea typeface="Times New Roman"/>
                <a:cs typeface="Times New Roman"/>
              </a:rPr>
              <a:t>The My QuickBase page</a:t>
            </a:r>
          </a:p>
          <a:p>
            <a:endParaRPr lang="en-US" dirty="0"/>
          </a:p>
          <a:p>
            <a:pPr marL="342900" marR="0" lvl="0" indent="-342900" algn="just">
              <a:spcBef>
                <a:spcPts val="0"/>
              </a:spcBef>
              <a:spcAft>
                <a:spcPts val="600"/>
              </a:spcAft>
              <a:buFont typeface="+mj-lt"/>
              <a:buAutoNum type="romanLcPeriod"/>
              <a:tabLst>
                <a:tab pos="228600" algn="l"/>
                <a:tab pos="457200" algn="l"/>
              </a:tabLst>
            </a:pPr>
            <a:r>
              <a:rPr lang="en-US" sz="1200" dirty="0" smtClean="0">
                <a:latin typeface="Constantia"/>
                <a:ea typeface="Times New Roman"/>
                <a:cs typeface="Times New Roman"/>
              </a:rPr>
              <a:t>Says “My QuickBase” at the upper left corner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D8537D-404F-4A27-B9A2-F4929CE01752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E7F04-E942-4947-B79B-BAF616A6912A}" type="datetimeFigureOut">
              <a:rPr lang="en-US" smtClean="0"/>
              <a:pPr/>
              <a:t>2/23/2010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1910D-F1E1-4673-BA7D-7E1CDDCC19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E7F04-E942-4947-B79B-BAF616A6912A}" type="datetimeFigureOut">
              <a:rPr lang="en-US" smtClean="0"/>
              <a:pPr/>
              <a:t>2/23/2010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1910D-F1E1-4673-BA7D-7E1CDDCC19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E7F04-E942-4947-B79B-BAF616A6912A}" type="datetimeFigureOut">
              <a:rPr lang="en-US" smtClean="0"/>
              <a:pPr/>
              <a:t>2/23/2010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1910D-F1E1-4673-BA7D-7E1CDDCC19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E7F04-E942-4947-B79B-BAF616A6912A}" type="datetimeFigureOut">
              <a:rPr lang="en-US" smtClean="0"/>
              <a:pPr/>
              <a:t>2/23/2010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1910D-F1E1-4673-BA7D-7E1CDDCC19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E7F04-E942-4947-B79B-BAF616A6912A}" type="datetimeFigureOut">
              <a:rPr lang="en-US" smtClean="0"/>
              <a:pPr/>
              <a:t>2/23/2010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1910D-F1E1-4673-BA7D-7E1CDDCC19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E7F04-E942-4947-B79B-BAF616A6912A}" type="datetimeFigureOut">
              <a:rPr lang="en-US" smtClean="0"/>
              <a:pPr/>
              <a:t>2/23/2010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1910D-F1E1-4673-BA7D-7E1CDDCC19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E7F04-E942-4947-B79B-BAF616A6912A}" type="datetimeFigureOut">
              <a:rPr lang="en-US" smtClean="0"/>
              <a:pPr/>
              <a:t>2/23/2010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1910D-F1E1-4673-BA7D-7E1CDDCC19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E7F04-E942-4947-B79B-BAF616A6912A}" type="datetimeFigureOut">
              <a:rPr lang="en-US" smtClean="0"/>
              <a:pPr/>
              <a:t>2/23/2010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1910D-F1E1-4673-BA7D-7E1CDDCC19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E7F04-E942-4947-B79B-BAF616A6912A}" type="datetimeFigureOut">
              <a:rPr lang="en-US" smtClean="0"/>
              <a:pPr/>
              <a:t>2/23/2010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1910D-F1E1-4673-BA7D-7E1CDDCC19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E7F04-E942-4947-B79B-BAF616A6912A}" type="datetimeFigureOut">
              <a:rPr lang="en-US" smtClean="0"/>
              <a:pPr/>
              <a:t>2/23/2010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1910D-F1E1-4673-BA7D-7E1CDDCC19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E7F04-E942-4947-B79B-BAF616A6912A}" type="datetimeFigureOut">
              <a:rPr lang="en-US" smtClean="0"/>
              <a:pPr/>
              <a:t>2/23/2010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2C1910D-F1E1-4673-BA7D-7E1CDDCC19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ADE7F04-E942-4947-B79B-BAF616A6912A}" type="datetimeFigureOut">
              <a:rPr lang="en-US" smtClean="0"/>
              <a:pPr/>
              <a:t>2/23/2010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2C1910D-F1E1-4673-BA7D-7E1CDDCC1951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0.wav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Relationship Id="rId5" Type="http://schemas.openxmlformats.org/officeDocument/2006/relationships/image" Target="../media/image6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7.wav"/><Relationship Id="rId5" Type="http://schemas.openxmlformats.org/officeDocument/2006/relationships/image" Target="../media/image6.pn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8.wav"/><Relationship Id="rId5" Type="http://schemas.openxmlformats.org/officeDocument/2006/relationships/image" Target="../media/image6.pn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9.wav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Adding a Document to Your Report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SAMHSA’s Faith and Community Based Support Initiative</a:t>
            </a:r>
          </a:p>
          <a:p>
            <a:endParaRPr lang="en-US" dirty="0"/>
          </a:p>
        </p:txBody>
      </p:sp>
      <p:pic>
        <p:nvPicPr>
          <p:cNvPr id="5" name="~PP122.WAV">
            <a:hlinkClick r:id="" action="ppaction://media"/>
          </p:cNvPr>
          <p:cNvPicPr>
            <a:picLocks noRot="1" noChangeAspect="1"/>
          </p:cNvPicPr>
          <p:nvPr>
            <a:wavAudioFile r:embed="rId1" name="~PP122.WAV"/>
          </p:nvPr>
        </p:nvPicPr>
        <p:blipFill>
          <a:blip r:embed="rId3" cstate="print"/>
          <a:stretch>
            <a:fillRect/>
          </a:stretch>
        </p:blipFill>
        <p:spPr>
          <a:xfrm>
            <a:off x="8724900" y="64389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ocuments 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3378" y="2133600"/>
            <a:ext cx="4064822" cy="4648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67512"/>
            <a:ext cx="8229600" cy="856488"/>
          </a:xfrm>
        </p:spPr>
        <p:txBody>
          <a:bodyPr/>
          <a:lstStyle/>
          <a:p>
            <a:r>
              <a:rPr lang="en-US" dirty="0" smtClean="0"/>
              <a:t>Add a Document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478280"/>
            <a:ext cx="8305800" cy="883920"/>
          </a:xfrm>
        </p:spPr>
        <p:txBody>
          <a:bodyPr>
            <a:normAutofit/>
          </a:bodyPr>
          <a:lstStyle/>
          <a:p>
            <a:pPr lvl="0"/>
            <a:r>
              <a:rPr lang="en-US" sz="2000" dirty="0" smtClean="0"/>
              <a:t>Don’t forget to save your changes to the Progress Report by clicking the Save button</a:t>
            </a:r>
            <a:endParaRPr lang="en-US" sz="2000" dirty="0"/>
          </a:p>
        </p:txBody>
      </p:sp>
      <p:sp>
        <p:nvSpPr>
          <p:cNvPr id="14" name="Oval 13"/>
          <p:cNvSpPr/>
          <p:nvPr/>
        </p:nvSpPr>
        <p:spPr>
          <a:xfrm>
            <a:off x="381000" y="6400800"/>
            <a:ext cx="1066800" cy="38100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eft Arrow 14"/>
          <p:cNvSpPr/>
          <p:nvPr/>
        </p:nvSpPr>
        <p:spPr>
          <a:xfrm rot="19838863">
            <a:off x="1386720" y="5760758"/>
            <a:ext cx="1219200" cy="381000"/>
          </a:xfrm>
          <a:prstGeom prst="leftArrow">
            <a:avLst/>
          </a:prstGeom>
          <a:solidFill>
            <a:srgbClr val="FF0000"/>
          </a:solidFill>
          <a:ln w="63500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~PP566.WAV">
            <a:hlinkClick r:id="" action="ppaction://media"/>
          </p:cNvPr>
          <p:cNvPicPr>
            <a:picLocks noRot="1" noChangeAspect="1"/>
          </p:cNvPicPr>
          <p:nvPr>
            <a:wavAudioFile r:embed="rId1" name="~PP566.WAV"/>
          </p:nvPr>
        </p:nvPicPr>
        <p:blipFill>
          <a:blip r:embed="rId5" cstate="print"/>
          <a:stretch>
            <a:fillRect/>
          </a:stretch>
        </p:blipFill>
        <p:spPr>
          <a:xfrm>
            <a:off x="8724900" y="64389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ocuments 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092569"/>
            <a:ext cx="9144000" cy="26728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67512"/>
            <a:ext cx="8229600" cy="856488"/>
          </a:xfrm>
        </p:spPr>
        <p:txBody>
          <a:bodyPr/>
          <a:lstStyle/>
          <a:p>
            <a:r>
              <a:rPr lang="en-US" dirty="0" smtClean="0"/>
              <a:t>Add a Document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478280"/>
            <a:ext cx="8305800" cy="731520"/>
          </a:xfrm>
        </p:spPr>
        <p:txBody>
          <a:bodyPr>
            <a:normAutofit/>
          </a:bodyPr>
          <a:lstStyle/>
          <a:p>
            <a:pPr lvl="0"/>
            <a:r>
              <a:rPr lang="en-US" sz="2000" dirty="0" smtClean="0"/>
              <a:t>At the bottom of the Progress Report, click on the button that says “Add Document”</a:t>
            </a:r>
          </a:p>
        </p:txBody>
      </p:sp>
      <p:sp>
        <p:nvSpPr>
          <p:cNvPr id="12" name="Left Arrow 11"/>
          <p:cNvSpPr/>
          <p:nvPr/>
        </p:nvSpPr>
        <p:spPr>
          <a:xfrm>
            <a:off x="2362200" y="3238500"/>
            <a:ext cx="1219200" cy="381000"/>
          </a:xfrm>
          <a:prstGeom prst="leftArrow">
            <a:avLst/>
          </a:prstGeom>
          <a:solidFill>
            <a:srgbClr val="FF0000"/>
          </a:solidFill>
          <a:ln w="63500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33400" y="3276600"/>
            <a:ext cx="1676400" cy="30480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~PP1743.WAV">
            <a:hlinkClick r:id="" action="ppaction://media"/>
          </p:cNvPr>
          <p:cNvPicPr>
            <a:picLocks noRot="1" noChangeAspect="1"/>
          </p:cNvPicPr>
          <p:nvPr>
            <a:wavAudioFile r:embed="rId1" name="~PP1743.WAV"/>
          </p:nvPr>
        </p:nvPicPr>
        <p:blipFill>
          <a:blip r:embed="rId5" cstate="print"/>
          <a:stretch>
            <a:fillRect/>
          </a:stretch>
        </p:blipFill>
        <p:spPr>
          <a:xfrm>
            <a:off x="8724900" y="64389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ocuments 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1351" y="2204616"/>
            <a:ext cx="8581296" cy="46533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67512"/>
            <a:ext cx="8229600" cy="856488"/>
          </a:xfrm>
        </p:spPr>
        <p:txBody>
          <a:bodyPr/>
          <a:lstStyle/>
          <a:p>
            <a:r>
              <a:rPr lang="en-US" dirty="0" smtClean="0"/>
              <a:t>Add a Document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478280"/>
            <a:ext cx="8305800" cy="502920"/>
          </a:xfrm>
        </p:spPr>
        <p:txBody>
          <a:bodyPr>
            <a:normAutofit/>
          </a:bodyPr>
          <a:lstStyle/>
          <a:p>
            <a:pPr lvl="0"/>
            <a:r>
              <a:rPr lang="en-US" sz="2000" dirty="0" smtClean="0"/>
              <a:t>Fill in the information about the document, it’s title etc.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838200" y="3429000"/>
            <a:ext cx="8153400" cy="2743200"/>
          </a:xfrm>
          <a:prstGeom prst="roundRect">
            <a:avLst/>
          </a:prstGeom>
          <a:noFill/>
          <a:ln w="63500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~PP1752.WAV">
            <a:hlinkClick r:id="" action="ppaction://media"/>
          </p:cNvPr>
          <p:cNvPicPr>
            <a:picLocks noRot="1" noChangeAspect="1"/>
          </p:cNvPicPr>
          <p:nvPr>
            <a:wavAudioFile r:embed="rId1" name="~PP1752.WAV"/>
          </p:nvPr>
        </p:nvPicPr>
        <p:blipFill>
          <a:blip r:embed="rId5" cstate="print"/>
          <a:stretch>
            <a:fillRect/>
          </a:stretch>
        </p:blipFill>
        <p:spPr>
          <a:xfrm>
            <a:off x="8724900" y="64389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ocuments 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8708" y="2204616"/>
            <a:ext cx="8706583" cy="46533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67512"/>
            <a:ext cx="8229600" cy="856488"/>
          </a:xfrm>
        </p:spPr>
        <p:txBody>
          <a:bodyPr/>
          <a:lstStyle/>
          <a:p>
            <a:r>
              <a:rPr lang="en-US" dirty="0" smtClean="0"/>
              <a:t>Add a Document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478280"/>
            <a:ext cx="8305800" cy="426720"/>
          </a:xfrm>
        </p:spPr>
        <p:txBody>
          <a:bodyPr>
            <a:normAutofit/>
          </a:bodyPr>
          <a:lstStyle/>
          <a:p>
            <a:pPr lvl="0"/>
            <a:r>
              <a:rPr lang="en-US" sz="2000" dirty="0" smtClean="0"/>
              <a:t>By the Document field, click on the Browse button.</a:t>
            </a:r>
          </a:p>
        </p:txBody>
      </p:sp>
      <p:sp>
        <p:nvSpPr>
          <p:cNvPr id="9" name="Oval 8"/>
          <p:cNvSpPr/>
          <p:nvPr/>
        </p:nvSpPr>
        <p:spPr>
          <a:xfrm>
            <a:off x="5410200" y="5943600"/>
            <a:ext cx="914400" cy="30480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 Arrow 11"/>
          <p:cNvSpPr/>
          <p:nvPr/>
        </p:nvSpPr>
        <p:spPr>
          <a:xfrm>
            <a:off x="6477000" y="5908496"/>
            <a:ext cx="1219200" cy="381000"/>
          </a:xfrm>
          <a:prstGeom prst="leftArrow">
            <a:avLst/>
          </a:prstGeom>
          <a:solidFill>
            <a:srgbClr val="FF0000"/>
          </a:solidFill>
          <a:ln w="63500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~PP1053.WAV">
            <a:hlinkClick r:id="" action="ppaction://media"/>
          </p:cNvPr>
          <p:cNvPicPr>
            <a:picLocks noRot="1" noChangeAspect="1"/>
          </p:cNvPicPr>
          <p:nvPr>
            <a:wavAudioFile r:embed="rId1" name="~PP1053.WAV"/>
          </p:nvPr>
        </p:nvPicPr>
        <p:blipFill>
          <a:blip r:embed="rId5" cstate="print"/>
          <a:stretch>
            <a:fillRect/>
          </a:stretch>
        </p:blipFill>
        <p:spPr>
          <a:xfrm>
            <a:off x="8724900" y="64389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ocuments 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62100" y="1905000"/>
            <a:ext cx="6019800" cy="44828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67512"/>
            <a:ext cx="8229600" cy="856488"/>
          </a:xfrm>
        </p:spPr>
        <p:txBody>
          <a:bodyPr/>
          <a:lstStyle/>
          <a:p>
            <a:r>
              <a:rPr lang="en-US" dirty="0" smtClean="0"/>
              <a:t>Add a Document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478280"/>
            <a:ext cx="8305800" cy="426720"/>
          </a:xfrm>
        </p:spPr>
        <p:txBody>
          <a:bodyPr>
            <a:normAutofit/>
          </a:bodyPr>
          <a:lstStyle/>
          <a:p>
            <a:pPr lvl="0"/>
            <a:r>
              <a:rPr lang="en-US" sz="2000" dirty="0" smtClean="0"/>
              <a:t>Navigate to the file you want to upload</a:t>
            </a:r>
          </a:p>
        </p:txBody>
      </p:sp>
      <p:pic>
        <p:nvPicPr>
          <p:cNvPr id="6" name="~PP1401.WAV">
            <a:hlinkClick r:id="" action="ppaction://media"/>
          </p:cNvPr>
          <p:cNvPicPr>
            <a:picLocks noRot="1" noChangeAspect="1"/>
          </p:cNvPicPr>
          <p:nvPr>
            <a:wavAudioFile r:embed="rId1" name="~PP1401.WAV"/>
          </p:nvPr>
        </p:nvPicPr>
        <p:blipFill>
          <a:blip r:embed="rId5" cstate="print"/>
          <a:stretch>
            <a:fillRect/>
          </a:stretch>
        </p:blipFill>
        <p:spPr>
          <a:xfrm>
            <a:off x="8724900" y="64389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ocuments 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62100" y="1905000"/>
            <a:ext cx="6019800" cy="44828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67512"/>
            <a:ext cx="8229600" cy="856488"/>
          </a:xfrm>
        </p:spPr>
        <p:txBody>
          <a:bodyPr/>
          <a:lstStyle/>
          <a:p>
            <a:r>
              <a:rPr lang="en-US" dirty="0" smtClean="0"/>
              <a:t>Add a Document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478280"/>
            <a:ext cx="8305800" cy="426720"/>
          </a:xfrm>
        </p:spPr>
        <p:txBody>
          <a:bodyPr>
            <a:normAutofit/>
          </a:bodyPr>
          <a:lstStyle/>
          <a:p>
            <a:pPr lvl="0"/>
            <a:r>
              <a:rPr lang="en-US" sz="2000" dirty="0" smtClean="0"/>
              <a:t>Select the file</a:t>
            </a:r>
          </a:p>
        </p:txBody>
      </p:sp>
      <p:sp>
        <p:nvSpPr>
          <p:cNvPr id="9" name="Oval 8"/>
          <p:cNvSpPr/>
          <p:nvPr/>
        </p:nvSpPr>
        <p:spPr>
          <a:xfrm>
            <a:off x="2514600" y="2743200"/>
            <a:ext cx="2209800" cy="38100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 Arrow 11"/>
          <p:cNvSpPr/>
          <p:nvPr/>
        </p:nvSpPr>
        <p:spPr>
          <a:xfrm>
            <a:off x="4800600" y="2743200"/>
            <a:ext cx="1219200" cy="381000"/>
          </a:xfrm>
          <a:prstGeom prst="leftArrow">
            <a:avLst/>
          </a:prstGeom>
          <a:solidFill>
            <a:srgbClr val="FF0000"/>
          </a:solidFill>
          <a:ln w="63500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~PP1711.WAV">
            <a:hlinkClick r:id="" action="ppaction://media"/>
          </p:cNvPr>
          <p:cNvPicPr>
            <a:picLocks noRot="1" noChangeAspect="1"/>
          </p:cNvPicPr>
          <p:nvPr>
            <a:wavAudioFile r:embed="rId1" name="~PP1711.WAV"/>
          </p:nvPr>
        </p:nvPicPr>
        <p:blipFill>
          <a:blip r:embed="rId5" cstate="print"/>
          <a:stretch>
            <a:fillRect/>
          </a:stretch>
        </p:blipFill>
        <p:spPr>
          <a:xfrm>
            <a:off x="8724900" y="64389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ocuments 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62100" y="1905000"/>
            <a:ext cx="6019800" cy="44828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67512"/>
            <a:ext cx="8229600" cy="856488"/>
          </a:xfrm>
        </p:spPr>
        <p:txBody>
          <a:bodyPr/>
          <a:lstStyle/>
          <a:p>
            <a:r>
              <a:rPr lang="en-US" dirty="0" smtClean="0"/>
              <a:t>Add a Document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478280"/>
            <a:ext cx="8305800" cy="426720"/>
          </a:xfrm>
        </p:spPr>
        <p:txBody>
          <a:bodyPr>
            <a:normAutofit/>
          </a:bodyPr>
          <a:lstStyle/>
          <a:p>
            <a:pPr lvl="0"/>
            <a:r>
              <a:rPr lang="en-US" sz="2000" dirty="0" smtClean="0"/>
              <a:t>Click Open</a:t>
            </a:r>
          </a:p>
        </p:txBody>
      </p:sp>
      <p:sp>
        <p:nvSpPr>
          <p:cNvPr id="12" name="Left Arrow 11"/>
          <p:cNvSpPr/>
          <p:nvPr/>
        </p:nvSpPr>
        <p:spPr>
          <a:xfrm>
            <a:off x="7620000" y="5638800"/>
            <a:ext cx="1219200" cy="381000"/>
          </a:xfrm>
          <a:prstGeom prst="leftArrow">
            <a:avLst/>
          </a:prstGeom>
          <a:solidFill>
            <a:srgbClr val="FF0000"/>
          </a:solidFill>
          <a:ln w="63500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~PP1599.WAV">
            <a:hlinkClick r:id="" action="ppaction://media"/>
          </p:cNvPr>
          <p:cNvPicPr>
            <a:picLocks noRot="1" noChangeAspect="1"/>
          </p:cNvPicPr>
          <p:nvPr>
            <a:wavAudioFile r:embed="rId1" name="~PP1599.WAV"/>
          </p:nvPr>
        </p:nvPicPr>
        <p:blipFill>
          <a:blip r:embed="rId5" cstate="print"/>
          <a:stretch>
            <a:fillRect/>
          </a:stretch>
        </p:blipFill>
        <p:spPr>
          <a:xfrm>
            <a:off x="8724900" y="64389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ocuments 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0519" y="3107493"/>
            <a:ext cx="8922962" cy="37505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67512"/>
            <a:ext cx="8229600" cy="856488"/>
          </a:xfrm>
        </p:spPr>
        <p:txBody>
          <a:bodyPr/>
          <a:lstStyle/>
          <a:p>
            <a:r>
              <a:rPr lang="en-US" dirty="0" smtClean="0"/>
              <a:t>Add a Document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478280"/>
            <a:ext cx="8305800" cy="579120"/>
          </a:xfrm>
        </p:spPr>
        <p:txBody>
          <a:bodyPr>
            <a:normAutofit/>
          </a:bodyPr>
          <a:lstStyle/>
          <a:p>
            <a:pPr lvl="0"/>
            <a:r>
              <a:rPr lang="en-US" sz="2000" dirty="0" smtClean="0"/>
              <a:t>Click Save on the upper left or bottom left of the form</a:t>
            </a:r>
            <a:endParaRPr lang="en-US" sz="20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41096" y="2484155"/>
            <a:ext cx="2224921" cy="944845"/>
            <a:chOff x="0" y="2484155"/>
            <a:chExt cx="2224921" cy="944845"/>
          </a:xfrm>
        </p:grpSpPr>
        <p:sp>
          <p:nvSpPr>
            <p:cNvPr id="9" name="Oval 8"/>
            <p:cNvSpPr/>
            <p:nvPr/>
          </p:nvSpPr>
          <p:spPr>
            <a:xfrm>
              <a:off x="0" y="3124200"/>
              <a:ext cx="1219200" cy="304800"/>
            </a:xfrm>
            <a:prstGeom prst="ellipse">
              <a:avLst/>
            </a:prstGeom>
            <a:noFill/>
            <a:ln w="635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Left Arrow 11"/>
            <p:cNvSpPr/>
            <p:nvPr/>
          </p:nvSpPr>
          <p:spPr>
            <a:xfrm rot="19838863">
              <a:off x="1005721" y="2484155"/>
              <a:ext cx="1219200" cy="381000"/>
            </a:xfrm>
            <a:prstGeom prst="leftArrow">
              <a:avLst/>
            </a:prstGeom>
            <a:solidFill>
              <a:srgbClr val="FF0000"/>
            </a:solidFill>
            <a:ln w="63500">
              <a:solidFill>
                <a:srgbClr val="FF0000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0531" y="5842570"/>
            <a:ext cx="2224921" cy="944845"/>
            <a:chOff x="0" y="2484155"/>
            <a:chExt cx="2224921" cy="944845"/>
          </a:xfrm>
        </p:grpSpPr>
        <p:sp>
          <p:nvSpPr>
            <p:cNvPr id="14" name="Oval 13"/>
            <p:cNvSpPr/>
            <p:nvPr/>
          </p:nvSpPr>
          <p:spPr>
            <a:xfrm>
              <a:off x="0" y="3124200"/>
              <a:ext cx="1219200" cy="304800"/>
            </a:xfrm>
            <a:prstGeom prst="ellipse">
              <a:avLst/>
            </a:prstGeom>
            <a:noFill/>
            <a:ln w="635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Left Arrow 14"/>
            <p:cNvSpPr/>
            <p:nvPr/>
          </p:nvSpPr>
          <p:spPr>
            <a:xfrm rot="19838863">
              <a:off x="1005721" y="2484155"/>
              <a:ext cx="1219200" cy="381000"/>
            </a:xfrm>
            <a:prstGeom prst="leftArrow">
              <a:avLst/>
            </a:prstGeom>
            <a:solidFill>
              <a:srgbClr val="FF0000"/>
            </a:solidFill>
            <a:ln w="63500">
              <a:solidFill>
                <a:srgbClr val="FF0000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6" name="~PP423.WAV">
            <a:hlinkClick r:id="" action="ppaction://media"/>
          </p:cNvPr>
          <p:cNvPicPr>
            <a:picLocks noRot="1" noChangeAspect="1"/>
          </p:cNvPicPr>
          <p:nvPr>
            <a:wavAudioFile r:embed="rId1" name="~PP423.WAV"/>
          </p:nvPr>
        </p:nvPicPr>
        <p:blipFill>
          <a:blip r:embed="rId5" cstate="print"/>
          <a:stretch>
            <a:fillRect/>
          </a:stretch>
        </p:blipFill>
        <p:spPr>
          <a:xfrm>
            <a:off x="8724900" y="64389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ocuments 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286000"/>
            <a:ext cx="9144000" cy="34374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67512"/>
            <a:ext cx="8229600" cy="856488"/>
          </a:xfrm>
        </p:spPr>
        <p:txBody>
          <a:bodyPr/>
          <a:lstStyle/>
          <a:p>
            <a:r>
              <a:rPr lang="en-US" dirty="0" smtClean="0"/>
              <a:t>Add a Document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478280"/>
            <a:ext cx="8305800" cy="883920"/>
          </a:xfrm>
        </p:spPr>
        <p:txBody>
          <a:bodyPr>
            <a:normAutofit/>
          </a:bodyPr>
          <a:lstStyle/>
          <a:p>
            <a:pPr lvl="0"/>
            <a:r>
              <a:rPr lang="en-US" sz="2000" dirty="0" smtClean="0"/>
              <a:t>Your newly attached document now appears in the list of documents attached to the report.</a:t>
            </a:r>
            <a:endParaRPr lang="en-US" sz="2000" dirty="0"/>
          </a:p>
        </p:txBody>
      </p:sp>
      <p:sp>
        <p:nvSpPr>
          <p:cNvPr id="14" name="Oval 13"/>
          <p:cNvSpPr/>
          <p:nvPr/>
        </p:nvSpPr>
        <p:spPr>
          <a:xfrm>
            <a:off x="228600" y="4114800"/>
            <a:ext cx="8382000" cy="2103155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/>
          </a:p>
        </p:txBody>
      </p:sp>
      <p:sp>
        <p:nvSpPr>
          <p:cNvPr id="15" name="Left Arrow 14"/>
          <p:cNvSpPr/>
          <p:nvPr/>
        </p:nvSpPr>
        <p:spPr>
          <a:xfrm rot="19838863">
            <a:off x="7711318" y="3855758"/>
            <a:ext cx="1219200" cy="381000"/>
          </a:xfrm>
          <a:prstGeom prst="leftArrow">
            <a:avLst/>
          </a:prstGeom>
          <a:solidFill>
            <a:srgbClr val="FF0000"/>
          </a:solidFill>
          <a:ln w="63500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/>
          </a:p>
        </p:txBody>
      </p:sp>
      <p:pic>
        <p:nvPicPr>
          <p:cNvPr id="17" name="~PP274.WAV">
            <a:hlinkClick r:id="" action="ppaction://media"/>
          </p:cNvPr>
          <p:cNvPicPr>
            <a:picLocks noRot="1" noChangeAspect="1"/>
          </p:cNvPicPr>
          <p:nvPr>
            <a:wavAudioFile r:embed="rId1" name="~PP274.WAV"/>
          </p:nvPr>
        </p:nvPicPr>
        <p:blipFill>
          <a:blip r:embed="rId5" cstate="print"/>
          <a:stretch>
            <a:fillRect/>
          </a:stretch>
        </p:blipFill>
        <p:spPr>
          <a:xfrm>
            <a:off x="8724900" y="64389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>
        <a:solidFill>
          <a:srgbClr val="FF0000"/>
        </a:solidFill>
        <a:ln w="63500">
          <a:solidFill>
            <a:srgbClr val="FF0000"/>
          </a:solidFill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569</TotalTime>
  <Words>272</Words>
  <Application>Microsoft Office PowerPoint</Application>
  <PresentationFormat>On-screen Show (4:3)</PresentationFormat>
  <Paragraphs>56</Paragraphs>
  <Slides>10</Slides>
  <Notes>9</Notes>
  <HiddenSlides>0</HiddenSlides>
  <MMClips>10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Flow</vt:lpstr>
      <vt:lpstr>Adding a Document to Your Report</vt:lpstr>
      <vt:lpstr>Add a Document</vt:lpstr>
      <vt:lpstr>Add a Document</vt:lpstr>
      <vt:lpstr>Add a Document</vt:lpstr>
      <vt:lpstr>Add a Document</vt:lpstr>
      <vt:lpstr>Add a Document</vt:lpstr>
      <vt:lpstr>Add a Document</vt:lpstr>
      <vt:lpstr>Add a Document</vt:lpstr>
      <vt:lpstr>Add a Document</vt:lpstr>
      <vt:lpstr>Add a Document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Larry Haworth</dc:creator>
  <cp:lastModifiedBy>Larry Haworth</cp:lastModifiedBy>
  <cp:revision>84</cp:revision>
  <dcterms:created xsi:type="dcterms:W3CDTF">2009-11-25T20:59:39Z</dcterms:created>
  <dcterms:modified xsi:type="dcterms:W3CDTF">2010-02-23T14:37:44Z</dcterms:modified>
</cp:coreProperties>
</file>